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7561263" cy="10693400"/>
  <p:notesSz cx="7099300" cy="10234613"/>
  <p:defaultTextStyle>
    <a:defPPr>
      <a:defRPr lang="fr-FR"/>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98" d="100"/>
          <a:sy n="98" d="100"/>
        </p:scale>
        <p:origin x="-2670" y="354"/>
      </p:cViewPr>
      <p:guideLst>
        <p:guide orient="horz" pos="3368"/>
        <p:guide pos="2382"/>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fld id="{52286978-6D24-4585-88E4-77DC4C421E6D}" type="datetimeFigureOut">
              <a:rPr lang="fr-FR" smtClean="0"/>
              <a:pPr/>
              <a:t>27/10/2016</a:t>
            </a:fld>
            <a:endParaRPr lang="fr-FR"/>
          </a:p>
        </p:txBody>
      </p:sp>
      <p:sp>
        <p:nvSpPr>
          <p:cNvPr id="4" name="Espace réservé de l'image des diapositives 3"/>
          <p:cNvSpPr>
            <a:spLocks noGrp="1" noRot="1" noChangeAspect="1"/>
          </p:cNvSpPr>
          <p:nvPr>
            <p:ph type="sldImg" idx="2"/>
          </p:nvPr>
        </p:nvSpPr>
        <p:spPr>
          <a:xfrm>
            <a:off x="2192338" y="768350"/>
            <a:ext cx="2714625" cy="383698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709613" y="4860925"/>
            <a:ext cx="5680075" cy="4605338"/>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fld id="{362B70C5-31C2-4B14-A482-E0483F837C90}" type="slidenum">
              <a:rPr lang="fr-FR" smtClean="0"/>
              <a:pPr/>
              <a:t>‹N°›</a:t>
            </a:fld>
            <a:endParaRPr lang="fr-FR"/>
          </a:p>
        </p:txBody>
      </p:sp>
    </p:spTree>
    <p:extLst>
      <p:ext uri="{BB962C8B-B14F-4D97-AF65-F5344CB8AC3E}">
        <p14:creationId xmlns:p14="http://schemas.microsoft.com/office/powerpoint/2010/main" xmlns="" val="2044915414"/>
      </p:ext>
    </p:extLst>
  </p:cSld>
  <p:clrMap bg1="lt1" tx1="dk1" bg2="lt2" tx2="dk2" accent1="accent1" accent2="accent2" accent3="accent3" accent4="accent4" accent5="accent5" accent6="accent6" hlink="hlink" folHlink="folHlink"/>
  <p:notesStyle>
    <a:lvl1pPr marL="0" algn="l" defTabSz="995690" rtl="0" eaLnBrk="1" latinLnBrk="0" hangingPunct="1">
      <a:defRPr sz="1300" kern="1200">
        <a:solidFill>
          <a:schemeClr val="tx1"/>
        </a:solidFill>
        <a:latin typeface="+mn-lt"/>
        <a:ea typeface="+mn-ea"/>
        <a:cs typeface="+mn-cs"/>
      </a:defRPr>
    </a:lvl1pPr>
    <a:lvl2pPr marL="497845" algn="l" defTabSz="995690" rtl="0" eaLnBrk="1" latinLnBrk="0" hangingPunct="1">
      <a:defRPr sz="1300" kern="1200">
        <a:solidFill>
          <a:schemeClr val="tx1"/>
        </a:solidFill>
        <a:latin typeface="+mn-lt"/>
        <a:ea typeface="+mn-ea"/>
        <a:cs typeface="+mn-cs"/>
      </a:defRPr>
    </a:lvl2pPr>
    <a:lvl3pPr marL="995690" algn="l" defTabSz="995690" rtl="0" eaLnBrk="1" latinLnBrk="0" hangingPunct="1">
      <a:defRPr sz="1300" kern="1200">
        <a:solidFill>
          <a:schemeClr val="tx1"/>
        </a:solidFill>
        <a:latin typeface="+mn-lt"/>
        <a:ea typeface="+mn-ea"/>
        <a:cs typeface="+mn-cs"/>
      </a:defRPr>
    </a:lvl3pPr>
    <a:lvl4pPr marL="1493535" algn="l" defTabSz="995690" rtl="0" eaLnBrk="1" latinLnBrk="0" hangingPunct="1">
      <a:defRPr sz="1300" kern="1200">
        <a:solidFill>
          <a:schemeClr val="tx1"/>
        </a:solidFill>
        <a:latin typeface="+mn-lt"/>
        <a:ea typeface="+mn-ea"/>
        <a:cs typeface="+mn-cs"/>
      </a:defRPr>
    </a:lvl4pPr>
    <a:lvl5pPr marL="1991380" algn="l" defTabSz="995690" rtl="0" eaLnBrk="1" latinLnBrk="0" hangingPunct="1">
      <a:defRPr sz="1300" kern="1200">
        <a:solidFill>
          <a:schemeClr val="tx1"/>
        </a:solidFill>
        <a:latin typeface="+mn-lt"/>
        <a:ea typeface="+mn-ea"/>
        <a:cs typeface="+mn-cs"/>
      </a:defRPr>
    </a:lvl5pPr>
    <a:lvl6pPr marL="2489225" algn="l" defTabSz="995690" rtl="0" eaLnBrk="1" latinLnBrk="0" hangingPunct="1">
      <a:defRPr sz="1300" kern="1200">
        <a:solidFill>
          <a:schemeClr val="tx1"/>
        </a:solidFill>
        <a:latin typeface="+mn-lt"/>
        <a:ea typeface="+mn-ea"/>
        <a:cs typeface="+mn-cs"/>
      </a:defRPr>
    </a:lvl6pPr>
    <a:lvl7pPr marL="2987070" algn="l" defTabSz="995690" rtl="0" eaLnBrk="1" latinLnBrk="0" hangingPunct="1">
      <a:defRPr sz="1300" kern="1200">
        <a:solidFill>
          <a:schemeClr val="tx1"/>
        </a:solidFill>
        <a:latin typeface="+mn-lt"/>
        <a:ea typeface="+mn-ea"/>
        <a:cs typeface="+mn-cs"/>
      </a:defRPr>
    </a:lvl7pPr>
    <a:lvl8pPr marL="3484916" algn="l" defTabSz="995690" rtl="0" eaLnBrk="1" latinLnBrk="0" hangingPunct="1">
      <a:defRPr sz="1300" kern="1200">
        <a:solidFill>
          <a:schemeClr val="tx1"/>
        </a:solidFill>
        <a:latin typeface="+mn-lt"/>
        <a:ea typeface="+mn-ea"/>
        <a:cs typeface="+mn-cs"/>
      </a:defRPr>
    </a:lvl8pPr>
    <a:lvl9pPr marL="3982761" algn="l" defTabSz="995690"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62B70C5-31C2-4B14-A482-E0483F837C90}" type="slidenum">
              <a:rPr lang="fr-FR" smtClean="0"/>
              <a:pPr/>
              <a:t>1</a:t>
            </a:fld>
            <a:endParaRPr lang="fr-FR"/>
          </a:p>
        </p:txBody>
      </p:sp>
    </p:spTree>
    <p:extLst>
      <p:ext uri="{BB962C8B-B14F-4D97-AF65-F5344CB8AC3E}">
        <p14:creationId xmlns:p14="http://schemas.microsoft.com/office/powerpoint/2010/main" xmlns="" val="876355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095" y="3321888"/>
            <a:ext cx="6427074" cy="2292150"/>
          </a:xfrm>
        </p:spPr>
        <p:txBody>
          <a:bodyPr/>
          <a:lstStyle/>
          <a:p>
            <a:r>
              <a:rPr lang="fr-FR" smtClean="0"/>
              <a:t>Modifiez le style du titre</a:t>
            </a:r>
            <a:endParaRPr lang="fr-FR"/>
          </a:p>
        </p:txBody>
      </p:sp>
      <p:sp>
        <p:nvSpPr>
          <p:cNvPr id="3" name="Sous-titre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D14E9632-82A2-404E-B7C7-55F871CFB488}" type="datetimeFigureOut">
              <a:rPr lang="fr-FR" smtClean="0"/>
              <a:pPr/>
              <a:t>27/10/2016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0F2188-C440-4A20-BD4C-B5551F9292D1}" type="slidenum">
              <a:rPr lang="fr-FR" smtClean="0"/>
              <a:pPr/>
              <a:t>‹N°›</a:t>
            </a:fld>
            <a:endParaRPr lang="fr-FR"/>
          </a:p>
        </p:txBody>
      </p:sp>
    </p:spTree>
    <p:extLst>
      <p:ext uri="{BB962C8B-B14F-4D97-AF65-F5344CB8AC3E}">
        <p14:creationId xmlns:p14="http://schemas.microsoft.com/office/powerpoint/2010/main" xmlns="" val="369515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14E9632-82A2-404E-B7C7-55F871CFB488}" type="datetimeFigureOut">
              <a:rPr lang="fr-FR" smtClean="0"/>
              <a:pPr/>
              <a:t>27/10/2016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0F2188-C440-4A20-BD4C-B5551F9292D1}" type="slidenum">
              <a:rPr lang="fr-FR" smtClean="0"/>
              <a:pPr/>
              <a:t>‹N°›</a:t>
            </a:fld>
            <a:endParaRPr lang="fr-FR"/>
          </a:p>
        </p:txBody>
      </p:sp>
    </p:spTree>
    <p:extLst>
      <p:ext uri="{BB962C8B-B14F-4D97-AF65-F5344CB8AC3E}">
        <p14:creationId xmlns:p14="http://schemas.microsoft.com/office/powerpoint/2010/main" xmlns="" val="3297648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5481916" y="428233"/>
            <a:ext cx="1701284" cy="9124044"/>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378063" y="428233"/>
            <a:ext cx="4977831" cy="912404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14E9632-82A2-404E-B7C7-55F871CFB488}" type="datetimeFigureOut">
              <a:rPr lang="fr-FR" smtClean="0"/>
              <a:pPr/>
              <a:t>27/10/2016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0F2188-C440-4A20-BD4C-B5551F9292D1}" type="slidenum">
              <a:rPr lang="fr-FR" smtClean="0"/>
              <a:pPr/>
              <a:t>‹N°›</a:t>
            </a:fld>
            <a:endParaRPr lang="fr-FR"/>
          </a:p>
        </p:txBody>
      </p:sp>
    </p:spTree>
    <p:extLst>
      <p:ext uri="{BB962C8B-B14F-4D97-AF65-F5344CB8AC3E}">
        <p14:creationId xmlns:p14="http://schemas.microsoft.com/office/powerpoint/2010/main" xmlns="" val="3545324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14E9632-82A2-404E-B7C7-55F871CFB488}" type="datetimeFigureOut">
              <a:rPr lang="fr-FR" smtClean="0"/>
              <a:pPr/>
              <a:t>27/10/2016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0F2188-C440-4A20-BD4C-B5551F9292D1}" type="slidenum">
              <a:rPr lang="fr-FR" smtClean="0"/>
              <a:pPr/>
              <a:t>‹N°›</a:t>
            </a:fld>
            <a:endParaRPr lang="fr-FR"/>
          </a:p>
        </p:txBody>
      </p:sp>
    </p:spTree>
    <p:extLst>
      <p:ext uri="{BB962C8B-B14F-4D97-AF65-F5344CB8AC3E}">
        <p14:creationId xmlns:p14="http://schemas.microsoft.com/office/powerpoint/2010/main" xmlns="" val="422507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288" y="6871500"/>
            <a:ext cx="6427074" cy="2123828"/>
          </a:xfrm>
        </p:spPr>
        <p:txBody>
          <a:bodyPr anchor="t"/>
          <a:lstStyle>
            <a:lvl1pPr algn="l">
              <a:defRPr sz="4400" b="1" cap="all"/>
            </a:lvl1pPr>
          </a:lstStyle>
          <a:p>
            <a:r>
              <a:rPr lang="fr-FR" smtClean="0"/>
              <a:t>Modifiez le style du titre</a:t>
            </a:r>
            <a:endParaRPr lang="fr-FR"/>
          </a:p>
        </p:txBody>
      </p:sp>
      <p:sp>
        <p:nvSpPr>
          <p:cNvPr id="3" name="Espace réservé du texte 2"/>
          <p:cNvSpPr>
            <a:spLocks noGrp="1"/>
          </p:cNvSpPr>
          <p:nvPr>
            <p:ph type="body" idx="1"/>
          </p:nvPr>
        </p:nvSpPr>
        <p:spPr>
          <a:xfrm>
            <a:off x="597288" y="4532321"/>
            <a:ext cx="6427074" cy="2339180"/>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14E9632-82A2-404E-B7C7-55F871CFB488}" type="datetimeFigureOut">
              <a:rPr lang="fr-FR" smtClean="0"/>
              <a:pPr/>
              <a:t>27/10/2016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0F2188-C440-4A20-BD4C-B5551F9292D1}" type="slidenum">
              <a:rPr lang="fr-FR" smtClean="0"/>
              <a:pPr/>
              <a:t>‹N°›</a:t>
            </a:fld>
            <a:endParaRPr lang="fr-FR"/>
          </a:p>
        </p:txBody>
      </p:sp>
    </p:spTree>
    <p:extLst>
      <p:ext uri="{BB962C8B-B14F-4D97-AF65-F5344CB8AC3E}">
        <p14:creationId xmlns:p14="http://schemas.microsoft.com/office/powerpoint/2010/main" xmlns="" val="984368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378063" y="2495129"/>
            <a:ext cx="3339558" cy="705715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843642" y="2495129"/>
            <a:ext cx="3339558" cy="705715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14E9632-82A2-404E-B7C7-55F871CFB488}" type="datetimeFigureOut">
              <a:rPr lang="fr-FR" smtClean="0"/>
              <a:pPr/>
              <a:t>27/10/2016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0F2188-C440-4A20-BD4C-B5551F9292D1}" type="slidenum">
              <a:rPr lang="fr-FR" smtClean="0"/>
              <a:pPr/>
              <a:t>‹N°›</a:t>
            </a:fld>
            <a:endParaRPr lang="fr-FR"/>
          </a:p>
        </p:txBody>
      </p:sp>
    </p:spTree>
    <p:extLst>
      <p:ext uri="{BB962C8B-B14F-4D97-AF65-F5344CB8AC3E}">
        <p14:creationId xmlns:p14="http://schemas.microsoft.com/office/powerpoint/2010/main" xmlns="" val="2061585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fr-FR" smtClean="0"/>
              <a:t>Modifiez les styles du texte du masque</a:t>
            </a:r>
          </a:p>
        </p:txBody>
      </p:sp>
      <p:sp>
        <p:nvSpPr>
          <p:cNvPr id="4" name="Espace réservé du contenu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841019"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fr-FR" smtClean="0"/>
              <a:t>Modifiez les styles du texte du masque</a:t>
            </a:r>
          </a:p>
        </p:txBody>
      </p:sp>
      <p:sp>
        <p:nvSpPr>
          <p:cNvPr id="6" name="Espace réservé du contenu 5"/>
          <p:cNvSpPr>
            <a:spLocks noGrp="1"/>
          </p:cNvSpPr>
          <p:nvPr>
            <p:ph sz="quarter" idx="4"/>
          </p:nvPr>
        </p:nvSpPr>
        <p:spPr>
          <a:xfrm>
            <a:off x="3841019"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14E9632-82A2-404E-B7C7-55F871CFB488}" type="datetimeFigureOut">
              <a:rPr lang="fr-FR" smtClean="0"/>
              <a:pPr/>
              <a:t>27/10/2016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30F2188-C440-4A20-BD4C-B5551F9292D1}" type="slidenum">
              <a:rPr lang="fr-FR" smtClean="0"/>
              <a:pPr/>
              <a:t>‹N°›</a:t>
            </a:fld>
            <a:endParaRPr lang="fr-FR"/>
          </a:p>
        </p:txBody>
      </p:sp>
    </p:spTree>
    <p:extLst>
      <p:ext uri="{BB962C8B-B14F-4D97-AF65-F5344CB8AC3E}">
        <p14:creationId xmlns:p14="http://schemas.microsoft.com/office/powerpoint/2010/main" xmlns="" val="4276909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14E9632-82A2-404E-B7C7-55F871CFB488}" type="datetimeFigureOut">
              <a:rPr lang="fr-FR" smtClean="0"/>
              <a:pPr/>
              <a:t>27/10/2016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30F2188-C440-4A20-BD4C-B5551F9292D1}" type="slidenum">
              <a:rPr lang="fr-FR" smtClean="0"/>
              <a:pPr/>
              <a:t>‹N°›</a:t>
            </a:fld>
            <a:endParaRPr lang="fr-FR"/>
          </a:p>
        </p:txBody>
      </p:sp>
    </p:spTree>
    <p:extLst>
      <p:ext uri="{BB962C8B-B14F-4D97-AF65-F5344CB8AC3E}">
        <p14:creationId xmlns:p14="http://schemas.microsoft.com/office/powerpoint/2010/main" xmlns="" val="1935981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14E9632-82A2-404E-B7C7-55F871CFB488}" type="datetimeFigureOut">
              <a:rPr lang="fr-FR" smtClean="0"/>
              <a:pPr/>
              <a:t>27/10/2016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0F2188-C440-4A20-BD4C-B5551F9292D1}" type="slidenum">
              <a:rPr lang="fr-FR" smtClean="0"/>
              <a:pPr/>
              <a:t>‹N°›</a:t>
            </a:fld>
            <a:endParaRPr lang="fr-FR"/>
          </a:p>
        </p:txBody>
      </p:sp>
    </p:spTree>
    <p:extLst>
      <p:ext uri="{BB962C8B-B14F-4D97-AF65-F5344CB8AC3E}">
        <p14:creationId xmlns:p14="http://schemas.microsoft.com/office/powerpoint/2010/main" xmlns="" val="3823113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065" y="425757"/>
            <a:ext cx="2487604" cy="1811938"/>
          </a:xfrm>
        </p:spPr>
        <p:txBody>
          <a:bodyPr anchor="b"/>
          <a:lstStyle>
            <a:lvl1pPr algn="l">
              <a:defRPr sz="2200" b="1"/>
            </a:lvl1pPr>
          </a:lstStyle>
          <a:p>
            <a:r>
              <a:rPr lang="fr-FR" smtClean="0"/>
              <a:t>Modifiez le style du titre</a:t>
            </a:r>
            <a:endParaRPr lang="fr-FR"/>
          </a:p>
        </p:txBody>
      </p:sp>
      <p:sp>
        <p:nvSpPr>
          <p:cNvPr id="3" name="Espace réservé du contenu 2"/>
          <p:cNvSpPr>
            <a:spLocks noGrp="1"/>
          </p:cNvSpPr>
          <p:nvPr>
            <p:ph idx="1"/>
          </p:nvPr>
        </p:nvSpPr>
        <p:spPr>
          <a:xfrm>
            <a:off x="2956245"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78065"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14E9632-82A2-404E-B7C7-55F871CFB488}" type="datetimeFigureOut">
              <a:rPr lang="fr-FR" smtClean="0"/>
              <a:pPr/>
              <a:t>27/10/2016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0F2188-C440-4A20-BD4C-B5551F9292D1}" type="slidenum">
              <a:rPr lang="fr-FR" smtClean="0"/>
              <a:pPr/>
              <a:t>‹N°›</a:t>
            </a:fld>
            <a:endParaRPr lang="fr-FR"/>
          </a:p>
        </p:txBody>
      </p:sp>
    </p:spTree>
    <p:extLst>
      <p:ext uri="{BB962C8B-B14F-4D97-AF65-F5344CB8AC3E}">
        <p14:creationId xmlns:p14="http://schemas.microsoft.com/office/powerpoint/2010/main" xmlns="" val="2669398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060" y="7485381"/>
            <a:ext cx="4536758" cy="883692"/>
          </a:xfrm>
        </p:spPr>
        <p:txBody>
          <a:bodyPr anchor="b"/>
          <a:lstStyle>
            <a:lvl1pPr algn="l">
              <a:defRPr sz="2200" b="1"/>
            </a:lvl1pPr>
          </a:lstStyle>
          <a:p>
            <a:r>
              <a:rPr lang="fr-FR" smtClean="0"/>
              <a:t>Modifiez le style du titre</a:t>
            </a:r>
            <a:endParaRPr lang="fr-FR"/>
          </a:p>
        </p:txBody>
      </p:sp>
      <p:sp>
        <p:nvSpPr>
          <p:cNvPr id="3" name="Espace réservé pour une image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fr-FR"/>
          </a:p>
        </p:txBody>
      </p:sp>
      <p:sp>
        <p:nvSpPr>
          <p:cNvPr id="4" name="Espace réservé du texte 3"/>
          <p:cNvSpPr>
            <a:spLocks noGrp="1"/>
          </p:cNvSpPr>
          <p:nvPr>
            <p:ph type="body" sz="half" idx="2"/>
          </p:nvPr>
        </p:nvSpPr>
        <p:spPr>
          <a:xfrm>
            <a:off x="1482060" y="8369073"/>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14E9632-82A2-404E-B7C7-55F871CFB488}" type="datetimeFigureOut">
              <a:rPr lang="fr-FR" smtClean="0"/>
              <a:pPr/>
              <a:t>27/10/2016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0F2188-C440-4A20-BD4C-B5551F9292D1}" type="slidenum">
              <a:rPr lang="fr-FR" smtClean="0"/>
              <a:pPr/>
              <a:t>‹N°›</a:t>
            </a:fld>
            <a:endParaRPr lang="fr-FR"/>
          </a:p>
        </p:txBody>
      </p:sp>
    </p:spTree>
    <p:extLst>
      <p:ext uri="{BB962C8B-B14F-4D97-AF65-F5344CB8AC3E}">
        <p14:creationId xmlns:p14="http://schemas.microsoft.com/office/powerpoint/2010/main" xmlns="" val="3184736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378063" y="2495129"/>
            <a:ext cx="6805137" cy="7057150"/>
          </a:xfrm>
          <a:prstGeom prst="rect">
            <a:avLst/>
          </a:prstGeom>
        </p:spPr>
        <p:txBody>
          <a:bodyPr vert="horz" lIns="99569" tIns="49785" rIns="99569" bIns="49785"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78063" y="9911199"/>
            <a:ext cx="1764295" cy="569324"/>
          </a:xfrm>
          <a:prstGeom prst="rect">
            <a:avLst/>
          </a:prstGeom>
        </p:spPr>
        <p:txBody>
          <a:bodyPr vert="horz" lIns="99569" tIns="49785" rIns="99569" bIns="49785" rtlCol="0" anchor="ctr"/>
          <a:lstStyle>
            <a:lvl1pPr algn="l">
              <a:defRPr sz="1300">
                <a:solidFill>
                  <a:schemeClr val="tx1">
                    <a:tint val="75000"/>
                  </a:schemeClr>
                </a:solidFill>
              </a:defRPr>
            </a:lvl1pPr>
          </a:lstStyle>
          <a:p>
            <a:fld id="{D14E9632-82A2-404E-B7C7-55F871CFB488}" type="datetimeFigureOut">
              <a:rPr lang="fr-FR" smtClean="0"/>
              <a:pPr/>
              <a:t>27/10/2016</a:t>
            </a:fld>
            <a:endParaRPr lang="fr-FR"/>
          </a:p>
        </p:txBody>
      </p:sp>
      <p:sp>
        <p:nvSpPr>
          <p:cNvPr id="5" name="Espace réservé du pied de page 4"/>
          <p:cNvSpPr>
            <a:spLocks noGrp="1"/>
          </p:cNvSpPr>
          <p:nvPr>
            <p:ph type="ftr" sz="quarter" idx="3"/>
          </p:nvPr>
        </p:nvSpPr>
        <p:spPr>
          <a:xfrm>
            <a:off x="2583432" y="9911199"/>
            <a:ext cx="2394400" cy="569324"/>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18905" y="9911199"/>
            <a:ext cx="1764295" cy="569324"/>
          </a:xfrm>
          <a:prstGeom prst="rect">
            <a:avLst/>
          </a:prstGeom>
        </p:spPr>
        <p:txBody>
          <a:bodyPr vert="horz" lIns="99569" tIns="49785" rIns="99569" bIns="49785" rtlCol="0" anchor="ctr"/>
          <a:lstStyle>
            <a:lvl1pPr algn="r">
              <a:defRPr sz="1300">
                <a:solidFill>
                  <a:schemeClr val="tx1">
                    <a:tint val="75000"/>
                  </a:schemeClr>
                </a:solidFill>
              </a:defRPr>
            </a:lvl1pPr>
          </a:lstStyle>
          <a:p>
            <a:fld id="{930F2188-C440-4A20-BD4C-B5551F9292D1}" type="slidenum">
              <a:rPr lang="fr-FR" smtClean="0"/>
              <a:pPr/>
              <a:t>‹N°›</a:t>
            </a:fld>
            <a:endParaRPr lang="fr-FR"/>
          </a:p>
        </p:txBody>
      </p:sp>
    </p:spTree>
    <p:extLst>
      <p:ext uri="{BB962C8B-B14F-4D97-AF65-F5344CB8AC3E}">
        <p14:creationId xmlns:p14="http://schemas.microsoft.com/office/powerpoint/2010/main" xmlns="" val="3315343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anose="020B0604020202020204"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anose="020B0604020202020204"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fr-FR"/>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756295" y="2961810"/>
            <a:ext cx="6336704" cy="144016"/>
          </a:xfrm>
          <a:prstGeom prst="rect">
            <a:avLst/>
          </a:prstGeom>
          <a:gradFill flip="none" rotWithShape="1">
            <a:gsLst>
              <a:gs pos="0">
                <a:schemeClr val="bg2">
                  <a:tint val="66000"/>
                  <a:satMod val="160000"/>
                  <a:alpha val="90000"/>
                  <a:lumMod val="44000"/>
                </a:schemeClr>
              </a:gs>
              <a:gs pos="74000">
                <a:schemeClr val="bg2">
                  <a:tint val="44500"/>
                  <a:satMod val="160000"/>
                  <a:lumMod val="53000"/>
                  <a:lumOff val="47000"/>
                </a:schemeClr>
              </a:gs>
              <a:gs pos="100000">
                <a:schemeClr val="bg2">
                  <a:lumMod val="75000"/>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3" name="Image 1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738399" y="9366599"/>
            <a:ext cx="2088232" cy="588613"/>
          </a:xfrm>
          <a:prstGeom prst="rect">
            <a:avLst/>
          </a:prstGeom>
        </p:spPr>
      </p:pic>
      <p:sp>
        <p:nvSpPr>
          <p:cNvPr id="2" name="Titre 1"/>
          <p:cNvSpPr>
            <a:spLocks noGrp="1"/>
          </p:cNvSpPr>
          <p:nvPr>
            <p:ph type="ctrTitle"/>
          </p:nvPr>
        </p:nvSpPr>
        <p:spPr>
          <a:xfrm>
            <a:off x="3204567" y="954212"/>
            <a:ext cx="4601054" cy="1263140"/>
          </a:xfrm>
        </p:spPr>
        <p:txBody>
          <a:bodyPr>
            <a:normAutofit/>
          </a:bodyPr>
          <a:lstStyle/>
          <a:p>
            <a:pPr algn="l"/>
            <a:r>
              <a:rPr lang="fr-FR" sz="3300" dirty="0">
                <a:solidFill>
                  <a:schemeClr val="tx1">
                    <a:lumMod val="50000"/>
                    <a:lumOff val="50000"/>
                  </a:schemeClr>
                </a:solidFill>
                <a:latin typeface="Rotis SemiSans Std Light" pitchFamily="34" charset="0"/>
              </a:rPr>
              <a:t>Domaine</a:t>
            </a:r>
            <a:br>
              <a:rPr lang="fr-FR" sz="3300" dirty="0">
                <a:solidFill>
                  <a:schemeClr val="tx1">
                    <a:lumMod val="50000"/>
                    <a:lumOff val="50000"/>
                  </a:schemeClr>
                </a:solidFill>
                <a:latin typeface="Rotis SemiSans Std Light" pitchFamily="34" charset="0"/>
              </a:rPr>
            </a:br>
            <a:r>
              <a:rPr lang="fr-FR" sz="3300" dirty="0" smtClean="0">
                <a:solidFill>
                  <a:schemeClr val="tx1">
                    <a:lumMod val="50000"/>
                    <a:lumOff val="50000"/>
                  </a:schemeClr>
                </a:solidFill>
                <a:latin typeface="Rotis SemiSans Std Light" pitchFamily="34" charset="0"/>
              </a:rPr>
              <a:t>Christophe BUISSON</a:t>
            </a:r>
            <a:endParaRPr lang="fr-FR" sz="3300" dirty="0">
              <a:solidFill>
                <a:schemeClr val="tx1">
                  <a:lumMod val="50000"/>
                  <a:lumOff val="50000"/>
                </a:schemeClr>
              </a:solidFill>
              <a:latin typeface="Rotis SemiSans Std Light" pitchFamily="34" charset="0"/>
            </a:endParaRPr>
          </a:p>
        </p:txBody>
      </p:sp>
      <p:sp>
        <p:nvSpPr>
          <p:cNvPr id="3" name="Sous-titre 2"/>
          <p:cNvSpPr>
            <a:spLocks noGrp="1"/>
          </p:cNvSpPr>
          <p:nvPr>
            <p:ph type="subTitle" idx="1"/>
          </p:nvPr>
        </p:nvSpPr>
        <p:spPr>
          <a:xfrm>
            <a:off x="669569" y="2640173"/>
            <a:ext cx="4335198" cy="5370823"/>
          </a:xfrm>
        </p:spPr>
        <p:txBody>
          <a:bodyPr>
            <a:noAutofit/>
          </a:bodyPr>
          <a:lstStyle/>
          <a:p>
            <a:pPr algn="l"/>
            <a:r>
              <a:rPr lang="fr-FR" sz="1450" b="1" i="1" baseline="30000" dirty="0" smtClean="0">
                <a:solidFill>
                  <a:schemeClr val="tx1">
                    <a:lumMod val="75000"/>
                    <a:lumOff val="25000"/>
                  </a:schemeClr>
                </a:solidFill>
                <a:latin typeface="Rotis SemiSans Std Light" pitchFamily="34" charset="0"/>
              </a:rPr>
              <a:t>Appellation</a:t>
            </a:r>
            <a:r>
              <a:rPr lang="fr-FR" sz="1450" b="1" baseline="30000" dirty="0">
                <a:solidFill>
                  <a:schemeClr val="tx1">
                    <a:lumMod val="75000"/>
                    <a:lumOff val="25000"/>
                  </a:schemeClr>
                </a:solidFill>
                <a:latin typeface="Rotis SemiSans Std Light" pitchFamily="34" charset="0"/>
              </a:rPr>
              <a:t>		</a:t>
            </a:r>
            <a:r>
              <a:rPr lang="fr-FR" sz="1450" b="1" baseline="30000" dirty="0" smtClean="0">
                <a:solidFill>
                  <a:schemeClr val="tx1">
                    <a:lumMod val="75000"/>
                    <a:lumOff val="25000"/>
                  </a:schemeClr>
                </a:solidFill>
                <a:latin typeface="Rotis SemiSans Std Light" pitchFamily="34" charset="0"/>
              </a:rPr>
              <a:t>	</a:t>
            </a:r>
            <a:r>
              <a:rPr lang="fr-FR" sz="1450" b="1" i="1" baseline="30000" dirty="0" smtClean="0">
                <a:solidFill>
                  <a:schemeClr val="tx1">
                    <a:lumMod val="75000"/>
                    <a:lumOff val="25000"/>
                  </a:schemeClr>
                </a:solidFill>
                <a:latin typeface="Rotis SemiSans Std Light" pitchFamily="34" charset="0"/>
              </a:rPr>
              <a:t>Millésime</a:t>
            </a:r>
            <a:r>
              <a:rPr lang="fr-FR" sz="1200" b="1" baseline="30000" dirty="0">
                <a:latin typeface="Rotis SemiSans Std Light" pitchFamily="34" charset="0"/>
              </a:rPr>
              <a:t>		</a:t>
            </a:r>
            <a:r>
              <a:rPr lang="fr-FR" sz="1200" baseline="30000" dirty="0">
                <a:latin typeface="Rotis SemiSans Std Light" pitchFamily="34" charset="0"/>
              </a:rPr>
              <a:t>		</a:t>
            </a:r>
          </a:p>
          <a:p>
            <a:pPr algn="l">
              <a:tabLst>
                <a:tab pos="288000" algn="l"/>
                <a:tab pos="540000" algn="l"/>
              </a:tabLst>
            </a:pPr>
            <a:r>
              <a:rPr lang="fr-FR" sz="1600" i="1" baseline="30000" dirty="0" smtClean="0">
                <a:solidFill>
                  <a:schemeClr val="bg1"/>
                </a:solidFill>
                <a:latin typeface="Rotis SemiSans Std Light" pitchFamily="34" charset="0"/>
              </a:rPr>
              <a:t>	</a:t>
            </a:r>
            <a:r>
              <a:rPr lang="fr-FR" sz="1300" i="1" baseline="30000" dirty="0" smtClean="0">
                <a:solidFill>
                  <a:schemeClr val="bg1"/>
                </a:solidFill>
                <a:latin typeface="Rotis SemiSans Std Light" pitchFamily="34" charset="0"/>
              </a:rPr>
              <a:t>VIN BLANC</a:t>
            </a:r>
            <a:endParaRPr lang="fr-FR" sz="1300" i="1" baseline="30000" dirty="0">
              <a:solidFill>
                <a:schemeClr val="bg1"/>
              </a:solidFill>
              <a:latin typeface="Rotis SemiSans Std Light" pitchFamily="34" charset="0"/>
            </a:endParaRPr>
          </a:p>
          <a:p>
            <a:pPr algn="l"/>
            <a:endParaRPr lang="fr-FR" sz="1200" i="1" baseline="30000" dirty="0" smtClean="0">
              <a:latin typeface="Rotis SemiSans Std Light" pitchFamily="34" charset="0"/>
            </a:endParaRPr>
          </a:p>
          <a:p>
            <a:pPr algn="l"/>
            <a:r>
              <a:rPr lang="fr-FR" sz="2000" b="1" baseline="30000" dirty="0" smtClean="0">
                <a:solidFill>
                  <a:schemeClr val="tx1">
                    <a:lumMod val="75000"/>
                    <a:lumOff val="25000"/>
                  </a:schemeClr>
                </a:solidFill>
                <a:latin typeface="Rotis SemiSans Std Light" pitchFamily="34" charset="0"/>
              </a:rPr>
              <a:t>Saint-Romain…………………………..…………………………......</a:t>
            </a:r>
            <a:r>
              <a:rPr lang="fr-FR" sz="2000" b="1" i="1" baseline="30000" dirty="0" smtClean="0">
                <a:solidFill>
                  <a:schemeClr val="tx1">
                    <a:lumMod val="75000"/>
                    <a:lumOff val="25000"/>
                  </a:schemeClr>
                </a:solidFill>
                <a:latin typeface="Rotis SemiSans Std Light" pitchFamily="34" charset="0"/>
              </a:rPr>
              <a:t>2013</a:t>
            </a:r>
            <a:r>
              <a:rPr lang="fr-FR" sz="1200" i="1" baseline="30000" dirty="0">
                <a:solidFill>
                  <a:schemeClr val="tx1">
                    <a:lumMod val="75000"/>
                    <a:lumOff val="25000"/>
                  </a:schemeClr>
                </a:solidFill>
                <a:latin typeface="Rotis SemiSans Std Light" pitchFamily="34" charset="0"/>
              </a:rPr>
              <a:t>		</a:t>
            </a:r>
          </a:p>
          <a:p>
            <a:pPr algn="just"/>
            <a:r>
              <a:rPr lang="fr-FR" sz="1450" b="1" i="1" baseline="30000" dirty="0">
                <a:solidFill>
                  <a:schemeClr val="tx1">
                    <a:lumMod val="75000"/>
                    <a:lumOff val="25000"/>
                  </a:schemeClr>
                </a:solidFill>
                <a:latin typeface="Rotis SemiSans Std Light" pitchFamily="34" charset="0"/>
              </a:rPr>
              <a:t>Cépage</a:t>
            </a:r>
            <a:r>
              <a:rPr lang="fr-FR" sz="1450" i="1" baseline="30000" dirty="0">
                <a:solidFill>
                  <a:schemeClr val="tx1">
                    <a:lumMod val="75000"/>
                    <a:lumOff val="25000"/>
                  </a:schemeClr>
                </a:solidFill>
                <a:latin typeface="Rotis SemiSans Std Light" pitchFamily="34" charset="0"/>
              </a:rPr>
              <a:t> </a:t>
            </a:r>
            <a:r>
              <a:rPr lang="fr-FR" sz="1450" i="1" baseline="30000" dirty="0" smtClean="0">
                <a:solidFill>
                  <a:schemeClr val="tx1">
                    <a:lumMod val="75000"/>
                    <a:lumOff val="25000"/>
                  </a:schemeClr>
                </a:solidFill>
                <a:latin typeface="Rotis SemiSans Std Light" pitchFamily="34" charset="0"/>
              </a:rPr>
              <a:t>: 100 %</a:t>
            </a:r>
            <a:r>
              <a:rPr lang="fr-FR" sz="1450" i="1" dirty="0" smtClean="0">
                <a:solidFill>
                  <a:schemeClr val="tx1">
                    <a:lumMod val="75000"/>
                    <a:lumOff val="25000"/>
                  </a:schemeClr>
                </a:solidFill>
                <a:latin typeface="Rotis SemiSans Std Light" pitchFamily="34" charset="0"/>
              </a:rPr>
              <a:t>  </a:t>
            </a:r>
            <a:r>
              <a:rPr lang="fr-FR" sz="1450" i="1" baseline="30000" dirty="0" smtClean="0">
                <a:solidFill>
                  <a:schemeClr val="tx1">
                    <a:lumMod val="75000"/>
                    <a:lumOff val="25000"/>
                  </a:schemeClr>
                </a:solidFill>
                <a:latin typeface="Rotis SemiSans Std Light" pitchFamily="34" charset="0"/>
              </a:rPr>
              <a:t>Chardonnay</a:t>
            </a:r>
          </a:p>
          <a:p>
            <a:pPr algn="just"/>
            <a:endParaRPr lang="fr-FR" sz="1450" i="1" baseline="30000" dirty="0">
              <a:solidFill>
                <a:schemeClr val="tx1">
                  <a:lumMod val="75000"/>
                  <a:lumOff val="25000"/>
                </a:schemeClr>
              </a:solidFill>
              <a:latin typeface="Rotis SemiSans Std Light" pitchFamily="34" charset="0"/>
            </a:endParaRPr>
          </a:p>
          <a:p>
            <a:pPr algn="just"/>
            <a:r>
              <a:rPr lang="fr-FR" sz="1450" b="1" i="1" baseline="30000" dirty="0">
                <a:solidFill>
                  <a:schemeClr val="tx1">
                    <a:lumMod val="75000"/>
                    <a:lumOff val="25000"/>
                  </a:schemeClr>
                </a:solidFill>
                <a:latin typeface="Rotis SemiSans Std Light" pitchFamily="34" charset="0"/>
              </a:rPr>
              <a:t>Vinification</a:t>
            </a:r>
            <a:r>
              <a:rPr lang="fr-FR" sz="1450" i="1" baseline="30000" dirty="0">
                <a:solidFill>
                  <a:schemeClr val="tx1">
                    <a:lumMod val="75000"/>
                    <a:lumOff val="25000"/>
                  </a:schemeClr>
                </a:solidFill>
                <a:latin typeface="Rotis SemiSans Std Light" pitchFamily="34" charset="0"/>
              </a:rPr>
              <a:t> </a:t>
            </a:r>
            <a:r>
              <a:rPr lang="fr-FR" sz="1450" i="1" baseline="30000" dirty="0" smtClean="0">
                <a:solidFill>
                  <a:schemeClr val="tx1">
                    <a:lumMod val="75000"/>
                    <a:lumOff val="25000"/>
                  </a:schemeClr>
                </a:solidFill>
                <a:latin typeface="Rotis SemiSans Std Light" pitchFamily="34" charset="0"/>
              </a:rPr>
              <a:t>: Une vinification avec beaucoup de précision, d'hygiène et en limitant les interventions. Un seul soutirage pour limiter l'usage du soufre. Des mises en bouteilles en respectant le calendrier lunaire. </a:t>
            </a:r>
            <a:endParaRPr lang="fr-FR" sz="1450" i="1" baseline="30000" dirty="0">
              <a:solidFill>
                <a:schemeClr val="tx1">
                  <a:lumMod val="75000"/>
                  <a:lumOff val="25000"/>
                </a:schemeClr>
              </a:solidFill>
              <a:latin typeface="Rotis SemiSans Std Light" pitchFamily="34" charset="0"/>
            </a:endParaRPr>
          </a:p>
          <a:p>
            <a:pPr algn="just"/>
            <a:endParaRPr lang="fr-FR" sz="1450" i="1" baseline="30000" dirty="0">
              <a:solidFill>
                <a:schemeClr val="tx1">
                  <a:lumMod val="75000"/>
                  <a:lumOff val="25000"/>
                </a:schemeClr>
              </a:solidFill>
              <a:latin typeface="Rotis SemiSans Std Light" pitchFamily="34" charset="0"/>
            </a:endParaRPr>
          </a:p>
          <a:p>
            <a:pPr algn="just"/>
            <a:r>
              <a:rPr lang="fr-FR" sz="1450" b="1" i="1" baseline="30000" dirty="0">
                <a:solidFill>
                  <a:schemeClr val="tx1">
                    <a:lumMod val="75000"/>
                    <a:lumOff val="25000"/>
                  </a:schemeClr>
                </a:solidFill>
                <a:latin typeface="Rotis SemiSans Std Light" pitchFamily="34" charset="0"/>
              </a:rPr>
              <a:t>Caractère</a:t>
            </a:r>
            <a:r>
              <a:rPr lang="fr-FR" sz="1450" i="1" baseline="30000" dirty="0">
                <a:solidFill>
                  <a:schemeClr val="tx1">
                    <a:lumMod val="75000"/>
                    <a:lumOff val="25000"/>
                  </a:schemeClr>
                </a:solidFill>
                <a:latin typeface="Rotis SemiSans Std Light" pitchFamily="34" charset="0"/>
              </a:rPr>
              <a:t> </a:t>
            </a:r>
            <a:r>
              <a:rPr lang="fr-FR" sz="1450" i="1" baseline="30000" dirty="0" smtClean="0">
                <a:solidFill>
                  <a:schemeClr val="tx1">
                    <a:lumMod val="75000"/>
                    <a:lumOff val="25000"/>
                  </a:schemeClr>
                </a:solidFill>
                <a:latin typeface="Rotis SemiSans Std Light" pitchFamily="34" charset="0"/>
              </a:rPr>
              <a:t>: Or pâle à reflets verts. Au nez, toute la gamme des tilleuls, fleurs blanches, avec quelques accents minéraux. Il offre en bouche une bonne minéralité que le temps arrondit en révélant un bon moelleux.</a:t>
            </a:r>
          </a:p>
          <a:p>
            <a:pPr algn="just"/>
            <a:endParaRPr lang="fr-FR" sz="1450" i="1" baseline="30000" dirty="0">
              <a:solidFill>
                <a:schemeClr val="tx1">
                  <a:lumMod val="75000"/>
                  <a:lumOff val="25000"/>
                </a:schemeClr>
              </a:solidFill>
              <a:latin typeface="Rotis SemiSans Std Light" pitchFamily="34" charset="0"/>
            </a:endParaRPr>
          </a:p>
          <a:p>
            <a:pPr algn="just"/>
            <a:r>
              <a:rPr lang="fr-FR" sz="1450" b="1" i="1" baseline="30000" dirty="0">
                <a:solidFill>
                  <a:schemeClr val="tx1">
                    <a:lumMod val="75000"/>
                    <a:lumOff val="25000"/>
                  </a:schemeClr>
                </a:solidFill>
                <a:latin typeface="Rotis SemiSans Std Light" pitchFamily="34" charset="0"/>
              </a:rPr>
              <a:t>Gastronomie</a:t>
            </a:r>
            <a:r>
              <a:rPr lang="fr-FR" sz="1450" i="1" baseline="30000" dirty="0">
                <a:solidFill>
                  <a:schemeClr val="tx1">
                    <a:lumMod val="75000"/>
                    <a:lumOff val="25000"/>
                  </a:schemeClr>
                </a:solidFill>
                <a:latin typeface="Rotis SemiSans Std Light" pitchFamily="34" charset="0"/>
              </a:rPr>
              <a:t> : </a:t>
            </a:r>
            <a:r>
              <a:rPr lang="fr-FR" sz="1450" i="1" baseline="30000" dirty="0" smtClean="0">
                <a:solidFill>
                  <a:schemeClr val="tx1">
                    <a:lumMod val="75000"/>
                    <a:lumOff val="25000"/>
                  </a:schemeClr>
                </a:solidFill>
                <a:latin typeface="Rotis SemiSans Std Light" pitchFamily="34" charset="0"/>
              </a:rPr>
              <a:t>Sa minéralité en fait l’ami des poissons délicats, poêlés ou encore mieux à la vapeur. Les omelettes et œufs pochés, les légumes justes saisis ou marinés les apprécient aussi beaucoup. Très bien aussi sur les fromages à pâte molle comme le camembert, dont la texture crémeuse sera bien équilibrée par l’acidité légèrement minérale de ce beau vin.</a:t>
            </a:r>
            <a:endParaRPr lang="fr-FR" sz="1450" i="1" baseline="30000" dirty="0">
              <a:solidFill>
                <a:schemeClr val="tx1">
                  <a:lumMod val="75000"/>
                  <a:lumOff val="25000"/>
                </a:schemeClr>
              </a:solidFill>
              <a:latin typeface="Rotis SemiSans Std Light" pitchFamily="34" charset="0"/>
            </a:endParaRPr>
          </a:p>
          <a:p>
            <a:pPr algn="just"/>
            <a:endParaRPr lang="fr-FR" sz="1450" i="1" baseline="30000" dirty="0">
              <a:solidFill>
                <a:schemeClr val="tx1">
                  <a:lumMod val="75000"/>
                  <a:lumOff val="25000"/>
                </a:schemeClr>
              </a:solidFill>
              <a:latin typeface="Rotis SemiSans Std Light" pitchFamily="34" charset="0"/>
            </a:endParaRPr>
          </a:p>
          <a:p>
            <a:pPr algn="just"/>
            <a:r>
              <a:rPr lang="fr-FR" sz="1450" b="1" i="1" baseline="30000" dirty="0" smtClean="0">
                <a:solidFill>
                  <a:schemeClr val="tx1">
                    <a:lumMod val="75000"/>
                    <a:lumOff val="25000"/>
                  </a:schemeClr>
                </a:solidFill>
                <a:latin typeface="Rotis SemiSans Std Light" pitchFamily="34" charset="0"/>
              </a:rPr>
              <a:t>Température </a:t>
            </a:r>
            <a:r>
              <a:rPr lang="fr-FR" sz="1450" b="1" i="1" baseline="30000" dirty="0">
                <a:solidFill>
                  <a:schemeClr val="tx1">
                    <a:lumMod val="75000"/>
                    <a:lumOff val="25000"/>
                  </a:schemeClr>
                </a:solidFill>
                <a:latin typeface="Rotis SemiSans Std Light" pitchFamily="34" charset="0"/>
              </a:rPr>
              <a:t>de service  </a:t>
            </a:r>
            <a:r>
              <a:rPr lang="fr-FR" sz="1450" i="1" baseline="30000" dirty="0">
                <a:solidFill>
                  <a:schemeClr val="tx1">
                    <a:lumMod val="75000"/>
                    <a:lumOff val="25000"/>
                  </a:schemeClr>
                </a:solidFill>
                <a:latin typeface="Rotis SemiSans Std Light" pitchFamily="34" charset="0"/>
              </a:rPr>
              <a:t>: 12 à 14°C</a:t>
            </a:r>
          </a:p>
          <a:p>
            <a:pPr algn="just"/>
            <a:endParaRPr lang="fr-FR" sz="1450" i="1" baseline="30000" dirty="0">
              <a:solidFill>
                <a:schemeClr val="tx1">
                  <a:lumMod val="75000"/>
                  <a:lumOff val="25000"/>
                </a:schemeClr>
              </a:solidFill>
              <a:latin typeface="Rotis SemiSans Std Light" pitchFamily="34" charset="0"/>
            </a:endParaRPr>
          </a:p>
          <a:p>
            <a:pPr algn="just"/>
            <a:r>
              <a:rPr lang="fr-FR" sz="1450" b="1" i="1" baseline="30000" dirty="0">
                <a:solidFill>
                  <a:schemeClr val="tx1">
                    <a:lumMod val="75000"/>
                    <a:lumOff val="25000"/>
                  </a:schemeClr>
                </a:solidFill>
                <a:latin typeface="Rotis SemiSans Std Light" pitchFamily="34" charset="0"/>
              </a:rPr>
              <a:t>Garde</a:t>
            </a:r>
            <a:r>
              <a:rPr lang="fr-FR" sz="1450" i="1" baseline="30000" dirty="0">
                <a:solidFill>
                  <a:schemeClr val="tx1">
                    <a:lumMod val="75000"/>
                    <a:lumOff val="25000"/>
                  </a:schemeClr>
                </a:solidFill>
                <a:latin typeface="Rotis SemiSans Std Light" pitchFamily="34" charset="0"/>
              </a:rPr>
              <a:t> : à boire ou à garder </a:t>
            </a:r>
            <a:r>
              <a:rPr lang="fr-FR" sz="1450" i="1" baseline="30000" dirty="0" smtClean="0">
                <a:solidFill>
                  <a:schemeClr val="tx1">
                    <a:lumMod val="75000"/>
                    <a:lumOff val="25000"/>
                  </a:schemeClr>
                </a:solidFill>
                <a:latin typeface="Rotis SemiSans Std Light" pitchFamily="34" charset="0"/>
              </a:rPr>
              <a:t>(4 </a:t>
            </a:r>
            <a:r>
              <a:rPr lang="fr-FR" sz="1450" i="1" baseline="30000" dirty="0">
                <a:solidFill>
                  <a:schemeClr val="tx1">
                    <a:lumMod val="75000"/>
                    <a:lumOff val="25000"/>
                  </a:schemeClr>
                </a:solidFill>
                <a:latin typeface="Rotis SemiSans Std Light" pitchFamily="34" charset="0"/>
              </a:rPr>
              <a:t>à </a:t>
            </a:r>
            <a:r>
              <a:rPr lang="fr-FR" sz="1450" i="1" baseline="30000" dirty="0" smtClean="0">
                <a:solidFill>
                  <a:schemeClr val="tx1">
                    <a:lumMod val="75000"/>
                    <a:lumOff val="25000"/>
                  </a:schemeClr>
                </a:solidFill>
                <a:latin typeface="Rotis SemiSans Std Light" pitchFamily="34" charset="0"/>
              </a:rPr>
              <a:t>6 </a:t>
            </a:r>
            <a:r>
              <a:rPr lang="fr-FR" sz="1450" i="1" baseline="30000" dirty="0">
                <a:solidFill>
                  <a:schemeClr val="tx1">
                    <a:lumMod val="75000"/>
                    <a:lumOff val="25000"/>
                  </a:schemeClr>
                </a:solidFill>
                <a:latin typeface="Rotis SemiSans Std Light" pitchFamily="34" charset="0"/>
              </a:rPr>
              <a:t>ans)</a:t>
            </a:r>
          </a:p>
          <a:p>
            <a:pPr algn="just"/>
            <a:endParaRPr lang="fr-FR" sz="1450" i="1" baseline="30000" dirty="0">
              <a:solidFill>
                <a:schemeClr val="tx1">
                  <a:lumMod val="75000"/>
                  <a:lumOff val="25000"/>
                </a:schemeClr>
              </a:solidFill>
              <a:latin typeface="Rotis SemiSans Std Light" pitchFamily="34" charset="0"/>
            </a:endParaRPr>
          </a:p>
          <a:p>
            <a:pPr algn="just"/>
            <a:r>
              <a:rPr lang="fr-FR" sz="1450" b="1" i="1" baseline="30000" dirty="0">
                <a:solidFill>
                  <a:schemeClr val="tx1">
                    <a:lumMod val="75000"/>
                    <a:lumOff val="25000"/>
                  </a:schemeClr>
                </a:solidFill>
                <a:latin typeface="Rotis SemiSans Std Light" pitchFamily="34" charset="0"/>
              </a:rPr>
              <a:t>Domaine</a:t>
            </a:r>
            <a:r>
              <a:rPr lang="fr-FR" sz="1450" i="1" baseline="30000" dirty="0">
                <a:solidFill>
                  <a:schemeClr val="tx1">
                    <a:lumMod val="75000"/>
                    <a:lumOff val="25000"/>
                  </a:schemeClr>
                </a:solidFill>
                <a:latin typeface="Rotis SemiSans Std Light" pitchFamily="34" charset="0"/>
              </a:rPr>
              <a:t> : </a:t>
            </a:r>
            <a:r>
              <a:rPr lang="fr-FR" sz="1450" i="1" baseline="30000" dirty="0" smtClean="0">
                <a:solidFill>
                  <a:schemeClr val="tx1">
                    <a:lumMod val="75000"/>
                    <a:lumOff val="25000"/>
                  </a:schemeClr>
                </a:solidFill>
                <a:latin typeface="Rotis SemiSans Std Light" pitchFamily="34" charset="0"/>
              </a:rPr>
              <a:t>Après avoir exercé le métier de vigneron en même temps que celui de courtier en vins, Christophe BUISSON a créé son domaine en 1996, à Saint-Romain, charmant village situé au centre de la Côte de Beaune. Son travail soigné, tant à la vigne qu’à la cave, contribue à faire la promotion de cette petite appellation encore trop méconnue. Le Domaine couvre 7 ha de vignes sur les appellations Bourgogne, Hautes-Côtes-de-Beaune, Saint-Romain, Beaune, </a:t>
            </a:r>
            <a:r>
              <a:rPr lang="fr-FR" sz="1450" i="1" baseline="30000" dirty="0" err="1" smtClean="0">
                <a:solidFill>
                  <a:schemeClr val="tx1">
                    <a:lumMod val="75000"/>
                    <a:lumOff val="25000"/>
                  </a:schemeClr>
                </a:solidFill>
                <a:latin typeface="Rotis SemiSans Std Light" pitchFamily="34" charset="0"/>
              </a:rPr>
              <a:t>Auxey</a:t>
            </a:r>
            <a:r>
              <a:rPr lang="fr-FR" sz="1450" i="1" baseline="30000" dirty="0" smtClean="0">
                <a:solidFill>
                  <a:schemeClr val="tx1">
                    <a:lumMod val="75000"/>
                    <a:lumOff val="25000"/>
                  </a:schemeClr>
                </a:solidFill>
                <a:latin typeface="Rotis SemiSans Std Light" pitchFamily="34" charset="0"/>
              </a:rPr>
              <a:t>-</a:t>
            </a:r>
            <a:r>
              <a:rPr lang="fr-FR" sz="1450" i="1" baseline="30000" dirty="0" err="1" smtClean="0">
                <a:solidFill>
                  <a:schemeClr val="tx1">
                    <a:lumMod val="75000"/>
                    <a:lumOff val="25000"/>
                  </a:schemeClr>
                </a:solidFill>
                <a:latin typeface="Rotis SemiSans Std Light" pitchFamily="34" charset="0"/>
              </a:rPr>
              <a:t>Duresses</a:t>
            </a:r>
            <a:r>
              <a:rPr lang="fr-FR" sz="1450" i="1" baseline="30000" dirty="0" smtClean="0">
                <a:solidFill>
                  <a:schemeClr val="tx1">
                    <a:lumMod val="75000"/>
                    <a:lumOff val="25000"/>
                  </a:schemeClr>
                </a:solidFill>
                <a:latin typeface="Rotis SemiSans Std Light" pitchFamily="34" charset="0"/>
              </a:rPr>
              <a:t> et Savigny-les-Beaune. Tous les vins du Domaine sont riches, fins et élégants. Convaincu que la qualité de la matière première est primordiale, Christophe Buisson a converti son exploitation vers l'agriculture biologique à partir de 2009 et 2012 est le premier millésime certifié par </a:t>
            </a:r>
            <a:r>
              <a:rPr lang="fr-FR" sz="1450" i="1" baseline="30000" dirty="0" err="1" smtClean="0">
                <a:solidFill>
                  <a:schemeClr val="tx1">
                    <a:lumMod val="75000"/>
                    <a:lumOff val="25000"/>
                  </a:schemeClr>
                </a:solidFill>
                <a:latin typeface="Rotis SemiSans Std Light" pitchFamily="34" charset="0"/>
              </a:rPr>
              <a:t>Ecocert</a:t>
            </a:r>
            <a:r>
              <a:rPr lang="fr-FR" sz="1450" i="1" baseline="30000" dirty="0" smtClean="0">
                <a:solidFill>
                  <a:schemeClr val="tx1">
                    <a:lumMod val="75000"/>
                    <a:lumOff val="25000"/>
                  </a:schemeClr>
                </a:solidFill>
                <a:latin typeface="Rotis SemiSans Std Light" pitchFamily="34" charset="0"/>
              </a:rPr>
              <a:t>. </a:t>
            </a:r>
            <a:endParaRPr lang="fr-FR" sz="1200" b="1" baseline="30000" dirty="0">
              <a:latin typeface="Rotis SemiSans Std Light" pitchFamily="34" charset="0"/>
            </a:endParaRPr>
          </a:p>
          <a:p>
            <a:pPr algn="l"/>
            <a:endParaRPr lang="fr-FR" sz="1200" dirty="0">
              <a:latin typeface="Rotis SemiSans Std Light" pitchFamily="34" charset="0"/>
            </a:endParaRPr>
          </a:p>
        </p:txBody>
      </p:sp>
      <p:sp>
        <p:nvSpPr>
          <p:cNvPr id="5" name="ZoneTexte 4"/>
          <p:cNvSpPr txBox="1"/>
          <p:nvPr/>
        </p:nvSpPr>
        <p:spPr>
          <a:xfrm>
            <a:off x="252239" y="1170236"/>
            <a:ext cx="288032" cy="461665"/>
          </a:xfrm>
          <a:prstGeom prst="rect">
            <a:avLst/>
          </a:prstGeom>
          <a:noFill/>
        </p:spPr>
        <p:txBody>
          <a:bodyPr wrap="square" rtlCol="0">
            <a:spAutoFit/>
          </a:bodyPr>
          <a:lstStyle/>
          <a:p>
            <a:r>
              <a:rPr lang="fr-FR" sz="2400" dirty="0" smtClean="0">
                <a:solidFill>
                  <a:schemeClr val="tx1">
                    <a:lumMod val="50000"/>
                    <a:lumOff val="50000"/>
                  </a:schemeClr>
                </a:solidFill>
              </a:rPr>
              <a:t>&gt;</a:t>
            </a:r>
            <a:endParaRPr lang="fr-FR" sz="2400" dirty="0">
              <a:solidFill>
                <a:schemeClr val="tx1">
                  <a:lumMod val="50000"/>
                  <a:lumOff val="50000"/>
                </a:schemeClr>
              </a:solidFill>
            </a:endParaRPr>
          </a:p>
        </p:txBody>
      </p:sp>
      <p:sp>
        <p:nvSpPr>
          <p:cNvPr id="12" name="ZoneTexte 11"/>
          <p:cNvSpPr txBox="1"/>
          <p:nvPr/>
        </p:nvSpPr>
        <p:spPr>
          <a:xfrm>
            <a:off x="699771" y="10018702"/>
            <a:ext cx="6177204" cy="656590"/>
          </a:xfrm>
          <a:prstGeom prst="rect">
            <a:avLst/>
          </a:prstGeom>
          <a:noFill/>
        </p:spPr>
        <p:txBody>
          <a:bodyPr wrap="square" rtlCol="0">
            <a:spAutoFit/>
          </a:bodyPr>
          <a:lstStyle/>
          <a:p>
            <a:pPr algn="ctr"/>
            <a:r>
              <a:rPr lang="fr-FR" sz="1300" baseline="30000" dirty="0" smtClean="0">
                <a:latin typeface="Rotis SemiSans Std Light" pitchFamily="34" charset="0"/>
              </a:rPr>
              <a:t>    </a:t>
            </a:r>
            <a:r>
              <a:rPr lang="fr-FR" sz="800" baseline="30000" dirty="0" smtClean="0"/>
              <a:t>  </a:t>
            </a:r>
            <a:endParaRPr lang="fr-FR" sz="800" baseline="30000" dirty="0"/>
          </a:p>
          <a:p>
            <a:pPr algn="ctr"/>
            <a:r>
              <a:rPr lang="fr-FR" sz="1200" i="1" baseline="30000" dirty="0">
                <a:solidFill>
                  <a:schemeClr val="tx1">
                    <a:lumMod val="50000"/>
                    <a:lumOff val="50000"/>
                  </a:schemeClr>
                </a:solidFill>
              </a:rPr>
              <a:t>D.V.P</a:t>
            </a:r>
            <a:r>
              <a:rPr lang="fr-FR" sz="1200" i="1" baseline="30000" dirty="0" smtClean="0">
                <a:solidFill>
                  <a:schemeClr val="tx1">
                    <a:lumMod val="50000"/>
                    <a:lumOff val="50000"/>
                  </a:schemeClr>
                </a:solidFill>
              </a:rPr>
              <a:t>.  </a:t>
            </a:r>
            <a:r>
              <a:rPr lang="fr-FR" sz="1200" i="1" baseline="30000" dirty="0">
                <a:solidFill>
                  <a:schemeClr val="tx1">
                    <a:lumMod val="50000"/>
                    <a:lumOff val="50000"/>
                  </a:schemeClr>
                </a:solidFill>
              </a:rPr>
              <a:t>- </a:t>
            </a:r>
            <a:r>
              <a:rPr lang="fr-FR" sz="1200" i="1" baseline="30000" dirty="0" smtClean="0">
                <a:solidFill>
                  <a:schemeClr val="tx1">
                    <a:lumMod val="50000"/>
                    <a:lumOff val="50000"/>
                  </a:schemeClr>
                </a:solidFill>
              </a:rPr>
              <a:t> Domaines </a:t>
            </a:r>
            <a:r>
              <a:rPr lang="fr-FR" sz="1200" i="1" baseline="30000" dirty="0">
                <a:solidFill>
                  <a:schemeClr val="tx1">
                    <a:lumMod val="50000"/>
                    <a:lumOff val="50000"/>
                  </a:schemeClr>
                </a:solidFill>
              </a:rPr>
              <a:t>&amp; Vins de Propriété - 10, rue Lavoisier - 21700 Nuits-Saint-Georges - France </a:t>
            </a:r>
            <a:r>
              <a:rPr lang="fr-FR" sz="1200" i="1" baseline="30000" dirty="0" smtClean="0">
                <a:solidFill>
                  <a:schemeClr val="tx1">
                    <a:lumMod val="50000"/>
                    <a:lumOff val="50000"/>
                  </a:schemeClr>
                </a:solidFill>
              </a:rPr>
              <a:t> - </a:t>
            </a:r>
            <a:r>
              <a:rPr lang="fr-FR" sz="1200" i="1" baseline="30000" dirty="0">
                <a:solidFill>
                  <a:schemeClr val="tx1">
                    <a:lumMod val="50000"/>
                    <a:lumOff val="50000"/>
                  </a:schemeClr>
                </a:solidFill>
              </a:rPr>
              <a:t>Tel +33(0)3 80 61 44 93 - Fax +33(0)3 80 61 46 </a:t>
            </a:r>
            <a:r>
              <a:rPr lang="fr-FR" sz="1200" i="1" baseline="30000" dirty="0" smtClean="0">
                <a:solidFill>
                  <a:schemeClr val="tx1">
                    <a:lumMod val="50000"/>
                    <a:lumOff val="50000"/>
                  </a:schemeClr>
                </a:solidFill>
              </a:rPr>
              <a:t>92</a:t>
            </a:r>
          </a:p>
          <a:p>
            <a:pPr algn="ctr"/>
            <a:r>
              <a:rPr lang="fr-FR" sz="1200" i="1" baseline="30000" dirty="0" smtClean="0">
                <a:solidFill>
                  <a:schemeClr val="tx1">
                    <a:lumMod val="50000"/>
                    <a:lumOff val="50000"/>
                  </a:schemeClr>
                </a:solidFill>
              </a:rPr>
              <a:t>Email </a:t>
            </a:r>
            <a:r>
              <a:rPr lang="fr-FR" sz="1200" i="1" baseline="30000" dirty="0">
                <a:solidFill>
                  <a:schemeClr val="tx1">
                    <a:lumMod val="50000"/>
                    <a:lumOff val="50000"/>
                  </a:schemeClr>
                </a:solidFill>
              </a:rPr>
              <a:t>: contact@dvp-vins-domaines.com - www.dvp-vins-domaines.com - S.A.S. au capital de 45.734,71 </a:t>
            </a:r>
            <a:r>
              <a:rPr lang="fr-FR" sz="1200" baseline="30000" dirty="0">
                <a:solidFill>
                  <a:schemeClr val="tx1">
                    <a:lumMod val="50000"/>
                    <a:lumOff val="50000"/>
                  </a:schemeClr>
                </a:solidFill>
              </a:rPr>
              <a:t>€</a:t>
            </a:r>
            <a:r>
              <a:rPr lang="fr-FR" sz="1200" i="1" baseline="30000" dirty="0">
                <a:solidFill>
                  <a:schemeClr val="tx1">
                    <a:lumMod val="50000"/>
                    <a:lumOff val="50000"/>
                  </a:schemeClr>
                </a:solidFill>
              </a:rPr>
              <a:t> - Siret 353 366 032 000 38 - APE 4634 </a:t>
            </a:r>
            <a:r>
              <a:rPr lang="fr-FR" sz="1200" i="1" baseline="30000" dirty="0" smtClean="0">
                <a:solidFill>
                  <a:schemeClr val="tx1">
                    <a:lumMod val="50000"/>
                    <a:lumOff val="50000"/>
                  </a:schemeClr>
                </a:solidFill>
              </a:rPr>
              <a:t>Z</a:t>
            </a:r>
          </a:p>
          <a:p>
            <a:pPr algn="ctr"/>
            <a:r>
              <a:rPr lang="fr-FR" sz="1200" dirty="0" smtClean="0"/>
              <a:t>  </a:t>
            </a:r>
            <a:endParaRPr lang="fr-FR" sz="1200" dirty="0"/>
          </a:p>
        </p:txBody>
      </p:sp>
      <p:pic>
        <p:nvPicPr>
          <p:cNvPr id="17" name="Image 16"/>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5096175" y="162124"/>
            <a:ext cx="2212848" cy="618744"/>
          </a:xfrm>
          <a:prstGeom prst="rect">
            <a:avLst/>
          </a:prstGeom>
        </p:spPr>
      </p:pic>
      <p:pic>
        <p:nvPicPr>
          <p:cNvPr id="2055" name="Picture 7" descr="Afficher l'image d'origine"/>
          <p:cNvPicPr>
            <a:picLocks noChangeAspect="1" noChangeArrowheads="1"/>
          </p:cNvPicPr>
          <p:nvPr/>
        </p:nvPicPr>
        <p:blipFill>
          <a:blip r:embed="rId5" cstate="print"/>
          <a:srcRect/>
          <a:stretch>
            <a:fillRect/>
          </a:stretch>
        </p:blipFill>
        <p:spPr bwMode="auto">
          <a:xfrm>
            <a:off x="684287" y="666180"/>
            <a:ext cx="2242220" cy="1591976"/>
          </a:xfrm>
          <a:prstGeom prst="rect">
            <a:avLst/>
          </a:prstGeom>
          <a:noFill/>
          <a:effectLst>
            <a:outerShdw blurRad="241300" dist="165100" dir="2700000" algn="tl" rotWithShape="0">
              <a:prstClr val="black">
                <a:alpha val="40000"/>
              </a:prstClr>
            </a:outerShdw>
          </a:effectLst>
        </p:spPr>
      </p:pic>
      <p:pic>
        <p:nvPicPr>
          <p:cNvPr id="2057" name="Picture 9" descr="Afficher l'image d'origine"/>
          <p:cNvPicPr>
            <a:picLocks noChangeAspect="1" noChangeArrowheads="1"/>
          </p:cNvPicPr>
          <p:nvPr/>
        </p:nvPicPr>
        <p:blipFill>
          <a:blip r:embed="rId6" cstate="print">
            <a:clrChange>
              <a:clrFrom>
                <a:srgbClr val="FDFDFD"/>
              </a:clrFrom>
              <a:clrTo>
                <a:srgbClr val="FDFDFD">
                  <a:alpha val="0"/>
                </a:srgbClr>
              </a:clrTo>
            </a:clrChange>
          </a:blip>
          <a:srcRect/>
          <a:stretch>
            <a:fillRect/>
          </a:stretch>
        </p:blipFill>
        <p:spPr bwMode="auto">
          <a:xfrm>
            <a:off x="4644727" y="3618508"/>
            <a:ext cx="3023556" cy="4536504"/>
          </a:xfrm>
          <a:prstGeom prst="rect">
            <a:avLst/>
          </a:prstGeom>
          <a:noFill/>
        </p:spPr>
      </p:pic>
    </p:spTree>
    <p:extLst>
      <p:ext uri="{BB962C8B-B14F-4D97-AF65-F5344CB8AC3E}">
        <p14:creationId xmlns:p14="http://schemas.microsoft.com/office/powerpoint/2010/main" xmlns="" val="273566398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1401</TotalTime>
  <Words>64</Words>
  <Application>Microsoft Office PowerPoint</Application>
  <PresentationFormat>Personnalisé</PresentationFormat>
  <Paragraphs>24</Paragraphs>
  <Slides>1</Slides>
  <Notes>1</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Domaine Christophe BUISSON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Domaine MOUTON</dc:title>
  <dc:creator>françoise</dc:creator>
  <cp:lastModifiedBy>stagiaireDVP</cp:lastModifiedBy>
  <cp:revision>34</cp:revision>
  <cp:lastPrinted>2016-02-23T14:03:19Z</cp:lastPrinted>
  <dcterms:created xsi:type="dcterms:W3CDTF">2016-02-23T12:54:56Z</dcterms:created>
  <dcterms:modified xsi:type="dcterms:W3CDTF">2016-10-27T09:38:21Z</dcterms:modified>
</cp:coreProperties>
</file>